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256" r:id="rId5"/>
    <p:sldId id="274" r:id="rId6"/>
    <p:sldId id="267" r:id="rId7"/>
    <p:sldId id="272" r:id="rId8"/>
    <p:sldId id="268" r:id="rId9"/>
    <p:sldId id="270" r:id="rId10"/>
    <p:sldId id="259" r:id="rId11"/>
    <p:sldId id="265" r:id="rId12"/>
    <p:sldId id="269" r:id="rId13"/>
    <p:sldId id="257" r:id="rId14"/>
    <p:sldId id="263" r:id="rId15"/>
    <p:sldId id="266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36145-3F7D-4358-A183-2CF92D9BD2D9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0C802-81C1-4944-8807-5A8D01AA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A1268E-FB4B-45BB-A682-1BEE3F64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863ADE-7D19-4F2B-A416-076BB86BD79F}" type="datetimeFigureOut">
              <a:rPr lang="en-US" smtClean="0"/>
              <a:pPr/>
              <a:t>8/25/2013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 Lesson 5</a:t>
            </a:r>
            <a:br>
              <a:rPr lang="en-US" dirty="0" smtClean="0"/>
            </a:br>
            <a:r>
              <a:rPr lang="en-US" dirty="0" smtClean="0"/>
              <a:t> Spelling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Homophones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0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vain/vane/vein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800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Someone who is </a:t>
            </a:r>
            <a:r>
              <a:rPr lang="en-US" sz="2800" b="1" dirty="0" smtClean="0"/>
              <a:t>vain</a:t>
            </a:r>
            <a:r>
              <a:rPr lang="en-US" sz="2800" dirty="0" smtClean="0"/>
              <a:t> is always looking in the mirror and is always worried about how they look.</a:t>
            </a:r>
            <a:endParaRPr lang="en-US" sz="2800" dirty="0" smtClean="0"/>
          </a:p>
          <a:p>
            <a:endParaRPr lang="en-US" sz="2400" dirty="0" smtClean="0"/>
          </a:p>
          <a:p>
            <a:r>
              <a:rPr lang="en-US" sz="2800" dirty="0" smtClean="0"/>
              <a:t>A weather </a:t>
            </a:r>
            <a:r>
              <a:rPr lang="en-US" sz="2800" b="1" dirty="0" smtClean="0"/>
              <a:t>vane</a:t>
            </a:r>
            <a:r>
              <a:rPr lang="en-US" sz="2800" dirty="0" smtClean="0"/>
              <a:t> tells you which direction the wind is blowing.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3000" dirty="0" smtClean="0"/>
              <a:t>A </a:t>
            </a:r>
            <a:r>
              <a:rPr lang="en-US" sz="3000" b="1" dirty="0" smtClean="0"/>
              <a:t>vein</a:t>
            </a:r>
            <a:r>
              <a:rPr lang="en-US" sz="3000" dirty="0" smtClean="0"/>
              <a:t> is something in your body that helps move your blood around.</a:t>
            </a:r>
            <a:endParaRPr lang="en-US" sz="30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53" y="1295400"/>
            <a:ext cx="2305947" cy="1537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60" y="2971800"/>
            <a:ext cx="2325291" cy="1745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75" y="4800600"/>
            <a:ext cx="1922859" cy="19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miner/minor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419599" cy="52578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b="1" dirty="0" smtClean="0"/>
              <a:t>miner</a:t>
            </a:r>
            <a:r>
              <a:rPr lang="en-US" sz="3200" dirty="0" smtClean="0"/>
              <a:t> is someone who works in a mine.</a:t>
            </a:r>
            <a:endParaRPr lang="en-US" sz="3200" dirty="0" smtClean="0"/>
          </a:p>
          <a:p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 smtClean="0"/>
              <a:t>You are a </a:t>
            </a:r>
            <a:r>
              <a:rPr lang="en-US" sz="3200" b="1" dirty="0" smtClean="0"/>
              <a:t>minor</a:t>
            </a:r>
            <a:r>
              <a:rPr lang="en-US" sz="3200" dirty="0" smtClean="0"/>
              <a:t> until your are 18 years old, then you are an adult.</a:t>
            </a:r>
            <a:endParaRPr lang="en-US" sz="32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2419350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05" y="14478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raise/raze/rays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87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When you ar</a:t>
            </a:r>
            <a:r>
              <a:rPr lang="en-US" sz="3600" dirty="0" smtClean="0"/>
              <a:t>e in class, you need to </a:t>
            </a:r>
            <a:r>
              <a:rPr lang="en-US" sz="3600" b="1" dirty="0" smtClean="0"/>
              <a:t>raise</a:t>
            </a:r>
            <a:r>
              <a:rPr lang="en-US" sz="3600" dirty="0" smtClean="0"/>
              <a:t> your hand before answering.</a:t>
            </a:r>
          </a:p>
          <a:p>
            <a:endParaRPr lang="en-US" sz="3600" dirty="0"/>
          </a:p>
          <a:p>
            <a:r>
              <a:rPr lang="en-US" sz="3600" dirty="0" smtClean="0"/>
              <a:t>When you </a:t>
            </a:r>
            <a:r>
              <a:rPr lang="en-US" sz="3600" b="1" dirty="0" smtClean="0"/>
              <a:t>raze</a:t>
            </a:r>
            <a:r>
              <a:rPr lang="en-US" sz="3600" dirty="0" smtClean="0"/>
              <a:t> a building, your knock it down and destroy it.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The sun’s </a:t>
            </a:r>
            <a:r>
              <a:rPr lang="en-US" sz="3600" b="1" dirty="0" smtClean="0"/>
              <a:t>rays</a:t>
            </a:r>
            <a:r>
              <a:rPr lang="en-US" sz="3600" dirty="0" smtClean="0"/>
              <a:t> feel nice and warm when they reach you.</a:t>
            </a:r>
            <a:endParaRPr lang="en-US" sz="36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846785"/>
            <a:ext cx="2300287" cy="1725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66800"/>
            <a:ext cx="11557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836728"/>
            <a:ext cx="2300288" cy="1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principal/principle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568208"/>
            <a:ext cx="4267200" cy="4876800"/>
          </a:xfrm>
        </p:spPr>
        <p:txBody>
          <a:bodyPr>
            <a:normAutofit fontScale="85000" lnSpcReduction="1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The school </a:t>
            </a:r>
            <a:r>
              <a:rPr lang="en-US" sz="4000" b="1" dirty="0" smtClean="0"/>
              <a:t>principal</a:t>
            </a:r>
            <a:r>
              <a:rPr lang="en-US" sz="4000" dirty="0" smtClean="0"/>
              <a:t> is in charge of the school.</a:t>
            </a:r>
          </a:p>
          <a:p>
            <a:pPr marL="114300" indent="0">
              <a:buNone/>
            </a:pP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Asking before you take something is an important </a:t>
            </a:r>
            <a:r>
              <a:rPr lang="en-US" sz="4000" b="1" dirty="0" smtClean="0"/>
              <a:t>principle</a:t>
            </a:r>
            <a:r>
              <a:rPr lang="en-US" sz="4000" dirty="0" smtClean="0"/>
              <a:t>.</a:t>
            </a:r>
            <a:endParaRPr lang="en-US" sz="40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343400"/>
            <a:ext cx="3565525" cy="213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34430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Homophones</a:t>
            </a:r>
            <a:r>
              <a:rPr lang="en-US" sz="3200" dirty="0" smtClean="0"/>
              <a:t> are words that sound the same, but are spelled differently and have different meanings.</a:t>
            </a:r>
          </a:p>
          <a:p>
            <a:r>
              <a:rPr lang="en-US" sz="3200" dirty="0" smtClean="0"/>
              <a:t>Use spelling and context clues to figure out which meaning of the word is being used when you read or hear a homophone.</a:t>
            </a:r>
            <a:endParaRPr lang="en-US" sz="3200" dirty="0"/>
          </a:p>
          <a:p>
            <a:r>
              <a:rPr lang="en-US" sz="3200" b="1" dirty="0" smtClean="0"/>
              <a:t>see</a:t>
            </a:r>
            <a:r>
              <a:rPr lang="en-US" sz="3200" dirty="0" smtClean="0"/>
              <a:t>	 - 		</a:t>
            </a:r>
            <a:r>
              <a:rPr lang="en-US" sz="3200" b="1" dirty="0" smtClean="0"/>
              <a:t>sea</a:t>
            </a:r>
            <a:r>
              <a:rPr lang="en-US" sz="3200" dirty="0" smtClean="0"/>
              <a:t> - </a:t>
            </a:r>
            <a:endParaRPr lang="en-US" sz="3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47" y="4953000"/>
            <a:ext cx="1193292" cy="1342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58" y="4876800"/>
            <a:ext cx="2395984" cy="13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weight/wait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4572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Your </a:t>
            </a:r>
            <a:r>
              <a:rPr lang="en-US" sz="4000" b="1" dirty="0" smtClean="0"/>
              <a:t>weight</a:t>
            </a:r>
            <a:r>
              <a:rPr lang="en-US" sz="4000" dirty="0" smtClean="0"/>
              <a:t> is how many pounds you weigh.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No one likes to </a:t>
            </a:r>
            <a:r>
              <a:rPr lang="en-US" sz="4000" b="1" dirty="0" smtClean="0"/>
              <a:t>wait</a:t>
            </a:r>
            <a:r>
              <a:rPr lang="en-US" sz="4000" dirty="0" smtClean="0"/>
              <a:t> in a long line.</a:t>
            </a:r>
            <a:endParaRPr lang="en-US" sz="4000" dirty="0"/>
          </a:p>
          <a:p>
            <a:pPr marL="114300" indent="0">
              <a:buNone/>
            </a:pPr>
            <a:endParaRPr lang="en-US" sz="4000" dirty="0" smtClean="0"/>
          </a:p>
          <a:p>
            <a:pPr marL="11430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26314"/>
            <a:ext cx="3368713" cy="252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86" y="4072925"/>
            <a:ext cx="3156026" cy="27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heard/herd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5181600"/>
          </a:xfrm>
        </p:spPr>
        <p:txBody>
          <a:bodyPr>
            <a:normAutofit fontScale="25000" lnSpcReduction="20000"/>
          </a:bodyPr>
          <a:lstStyle/>
          <a:p>
            <a:endParaRPr lang="en-US" sz="14400" dirty="0" smtClean="0"/>
          </a:p>
          <a:p>
            <a:r>
              <a:rPr lang="en-US" sz="14400" dirty="0" smtClean="0"/>
              <a:t>I finally </a:t>
            </a:r>
            <a:r>
              <a:rPr lang="en-US" sz="14400" b="1" dirty="0" smtClean="0"/>
              <a:t>heard</a:t>
            </a:r>
            <a:r>
              <a:rPr lang="en-US" sz="14400" dirty="0" smtClean="0"/>
              <a:t> what you said when you spoke loud enough.</a:t>
            </a:r>
          </a:p>
          <a:p>
            <a:endParaRPr lang="en-US" sz="11100" dirty="0"/>
          </a:p>
          <a:p>
            <a:pPr marL="114300" indent="0">
              <a:buNone/>
            </a:pPr>
            <a:endParaRPr lang="en-US" sz="11100" dirty="0" smtClean="0"/>
          </a:p>
          <a:p>
            <a:r>
              <a:rPr lang="en-US" sz="14400" dirty="0" smtClean="0"/>
              <a:t>A big group of sheep, cows or many other animals is called a </a:t>
            </a:r>
            <a:r>
              <a:rPr lang="en-US" sz="14400" b="1" dirty="0" smtClean="0"/>
              <a:t>herd</a:t>
            </a:r>
            <a:r>
              <a:rPr lang="en-US" sz="14400" dirty="0" smtClean="0"/>
              <a:t>.</a:t>
            </a:r>
            <a:endParaRPr lang="en-US" sz="14400" dirty="0" smtClean="0"/>
          </a:p>
          <a:p>
            <a:endParaRPr lang="en-US" sz="5100" dirty="0"/>
          </a:p>
          <a:p>
            <a:endParaRPr lang="en-US" sz="51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114300" indent="0">
              <a:buNone/>
            </a:pPr>
            <a:r>
              <a:rPr lang="en-US" sz="3200" dirty="0" smtClean="0"/>
              <a:t>		</a:t>
            </a:r>
          </a:p>
          <a:p>
            <a:endParaRPr lang="en-US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11430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50" y="1295400"/>
            <a:ext cx="344521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58458"/>
            <a:ext cx="3314700" cy="24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days/daze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14899" cy="4800600"/>
          </a:xfrm>
        </p:spPr>
        <p:txBody>
          <a:bodyPr>
            <a:normAutofit fontScale="850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There are 7 </a:t>
            </a:r>
            <a:r>
              <a:rPr lang="en-US" sz="4000" b="1" dirty="0" smtClean="0"/>
              <a:t>days</a:t>
            </a:r>
            <a:r>
              <a:rPr lang="en-US" sz="4000" dirty="0" smtClean="0"/>
              <a:t> in a week.</a:t>
            </a:r>
          </a:p>
          <a:p>
            <a:endParaRPr lang="en-US" sz="4000" dirty="0" smtClean="0"/>
          </a:p>
          <a:p>
            <a:pPr marL="114300" indent="0">
              <a:buNone/>
            </a:pPr>
            <a:endParaRPr lang="en-US" sz="4000" dirty="0" smtClean="0"/>
          </a:p>
          <a:p>
            <a:r>
              <a:rPr lang="en-US" sz="4000" dirty="0" smtClean="0"/>
              <a:t>Sometimes when you first wake up, you feel like you are in a </a:t>
            </a:r>
            <a:r>
              <a:rPr lang="en-US" sz="4000" b="1" dirty="0" smtClean="0"/>
              <a:t>daze </a:t>
            </a:r>
            <a:r>
              <a:rPr lang="en-US" sz="4000" dirty="0" smtClean="0"/>
              <a:t>and you don’t know what’s going on.</a:t>
            </a:r>
            <a:endParaRPr lang="en-US" sz="4000" dirty="0" smtClean="0"/>
          </a:p>
          <a:p>
            <a:pPr marL="114300" indent="0">
              <a:buNone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0"/>
            <a:ext cx="2672103" cy="2660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36" y="3657599"/>
            <a:ext cx="3316829" cy="28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heal/heel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953000"/>
          </a:xfrm>
        </p:spPr>
        <p:txBody>
          <a:bodyPr>
            <a:normAutofit fontScale="925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When you break your leg, a cast will help it </a:t>
            </a:r>
            <a:r>
              <a:rPr lang="en-US" sz="4000" b="1" dirty="0" smtClean="0"/>
              <a:t>heal</a:t>
            </a:r>
            <a:r>
              <a:rPr lang="en-US" sz="4000" dirty="0" smtClean="0"/>
              <a:t>.</a:t>
            </a:r>
            <a:endParaRPr lang="en-US" sz="4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4000" dirty="0" smtClean="0"/>
              <a:t>Your </a:t>
            </a:r>
            <a:r>
              <a:rPr lang="en-US" sz="4000" b="1" dirty="0" smtClean="0"/>
              <a:t>heel</a:t>
            </a:r>
            <a:r>
              <a:rPr lang="en-US" sz="4000" dirty="0" smtClean="0"/>
              <a:t> is the back part of your foot.</a:t>
            </a:r>
            <a:endParaRPr lang="en-US" sz="40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3962400"/>
            <a:ext cx="23495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378200" cy="22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peek/peak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19600" cy="50292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b="1" dirty="0" smtClean="0"/>
              <a:t>peek</a:t>
            </a:r>
            <a:r>
              <a:rPr lang="en-US" sz="3200" dirty="0" smtClean="0"/>
              <a:t> is a quick and usually sneaky look at something.</a:t>
            </a:r>
            <a:endParaRPr lang="en-US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b="1" dirty="0" smtClean="0"/>
              <a:t>peak</a:t>
            </a:r>
            <a:r>
              <a:rPr lang="en-US" sz="3200" dirty="0" smtClean="0"/>
              <a:t> of a mountain is the very top of it.</a:t>
            </a:r>
            <a:endParaRPr lang="en-US" sz="32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09" y="1219200"/>
            <a:ext cx="3413760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0754"/>
            <a:ext cx="3566578" cy="23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sent/cent/scent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105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She </a:t>
            </a:r>
            <a:r>
              <a:rPr lang="en-US" sz="4000" b="1" dirty="0" smtClean="0"/>
              <a:t>sent</a:t>
            </a:r>
            <a:r>
              <a:rPr lang="en-US" sz="4000" dirty="0" smtClean="0"/>
              <a:t> a package to her family in another state.</a:t>
            </a:r>
          </a:p>
          <a:p>
            <a:pPr marL="114300" indent="0">
              <a:buNone/>
            </a:pPr>
            <a:endParaRPr lang="en-US" sz="4000" dirty="0" smtClean="0"/>
          </a:p>
          <a:p>
            <a:r>
              <a:rPr lang="en-US" sz="4000" dirty="0" smtClean="0"/>
              <a:t>A penny is one </a:t>
            </a:r>
            <a:r>
              <a:rPr lang="en-US" sz="4000" b="1" dirty="0" smtClean="0"/>
              <a:t>cent</a:t>
            </a:r>
            <a:r>
              <a:rPr lang="en-US" sz="4000" dirty="0" smtClean="0"/>
              <a:t>.</a:t>
            </a:r>
            <a:endParaRPr lang="en-US" sz="4000" dirty="0" smtClean="0"/>
          </a:p>
          <a:p>
            <a:pPr marL="114300" indent="0">
              <a:buNone/>
            </a:pPr>
            <a:endParaRPr lang="en-US" sz="4000" dirty="0"/>
          </a:p>
          <a:p>
            <a:r>
              <a:rPr lang="en-US" sz="4000" dirty="0" smtClean="0"/>
              <a:t>The </a:t>
            </a:r>
            <a:r>
              <a:rPr lang="en-US" sz="4000" b="1" dirty="0" smtClean="0"/>
              <a:t>scent</a:t>
            </a:r>
            <a:r>
              <a:rPr lang="en-US" sz="4000" dirty="0" smtClean="0"/>
              <a:t> of the flower was wonderful!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72" y="3048000"/>
            <a:ext cx="1572902" cy="1548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45" y="4680410"/>
            <a:ext cx="1244855" cy="187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6" y="1295400"/>
            <a:ext cx="2333626" cy="1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feet/feat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800600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People have two </a:t>
            </a:r>
            <a:r>
              <a:rPr lang="en-US" sz="3600" b="1" dirty="0" smtClean="0"/>
              <a:t>feet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Landing this plane safely in a river was a great </a:t>
            </a:r>
            <a:r>
              <a:rPr lang="en-US" sz="3600" b="1" dirty="0" smtClean="0"/>
              <a:t>feat</a:t>
            </a:r>
            <a:r>
              <a:rPr lang="en-US" sz="3600" dirty="0" smtClean="0"/>
              <a:t>!  Most pilots couldn’t do it.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2514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58869"/>
            <a:ext cx="3962400" cy="24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828DC4AB1F6B4A89F00A45FCBC6601" ma:contentTypeVersion="1" ma:contentTypeDescription="Create a new document." ma:contentTypeScope="" ma:versionID="1b224d05f507ae6684ac5ae5fcce8a08">
  <xsd:schema xmlns:xsd="http://www.w3.org/2001/XMLSchema" xmlns:p="http://schemas.microsoft.com/office/2006/metadata/properties" targetNamespace="http://schemas.microsoft.com/office/2006/metadata/properties" ma:root="true" ma:fieldsID="19d93c50d6274e7081d53ced3f0e4f0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2B36D7F-43AD-4840-803C-8DAE8C4A19F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ECD32C-3E92-4CBF-82A3-2B323236DA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39CCD-D00F-44E5-BCF8-4DFA813E8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1815</TotalTime>
  <Words>365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4th Grade Lesson 5  Spelling Words</vt:lpstr>
      <vt:lpstr>Homophones</vt:lpstr>
      <vt:lpstr>weight/wait</vt:lpstr>
      <vt:lpstr>heard/herd</vt:lpstr>
      <vt:lpstr>days/daze</vt:lpstr>
      <vt:lpstr>heal/heel</vt:lpstr>
      <vt:lpstr>peek/peak</vt:lpstr>
      <vt:lpstr>sent/cent/scent</vt:lpstr>
      <vt:lpstr>feet/feat</vt:lpstr>
      <vt:lpstr>vain/vane/vein</vt:lpstr>
      <vt:lpstr>miner/minor</vt:lpstr>
      <vt:lpstr>raise/raze/rays</vt:lpstr>
      <vt:lpstr>principal/principle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 Lesson 2  Spelling Words</dc:title>
  <dc:creator>Bartell, Kimberly</dc:creator>
  <cp:lastModifiedBy>Bartell, Kimberly</cp:lastModifiedBy>
  <cp:revision>104</cp:revision>
  <dcterms:created xsi:type="dcterms:W3CDTF">2013-08-11T01:24:56Z</dcterms:created>
  <dcterms:modified xsi:type="dcterms:W3CDTF">2013-08-26T02:01:30Z</dcterms:modified>
</cp:coreProperties>
</file>