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8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EB352-7B93-6A4A-9BEA-71B5E0B4A9DE}" type="datetimeFigureOut">
              <a:rPr lang="en-US" smtClean="0"/>
              <a:pPr/>
              <a:t>2/23/13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3BCA6-A43A-3049-962B-8CB10DD91F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EB352-7B93-6A4A-9BEA-71B5E0B4A9DE}" type="datetimeFigureOut">
              <a:rPr lang="en-US" smtClean="0"/>
              <a:pPr/>
              <a:t>2/23/13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3BCA6-A43A-3049-962B-8CB10DD91F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EB352-7B93-6A4A-9BEA-71B5E0B4A9DE}" type="datetimeFigureOut">
              <a:rPr lang="en-US" smtClean="0"/>
              <a:pPr/>
              <a:t>2/23/13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3BCA6-A43A-3049-962B-8CB10DD91F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EB352-7B93-6A4A-9BEA-71B5E0B4A9DE}" type="datetimeFigureOut">
              <a:rPr lang="en-US" smtClean="0"/>
              <a:pPr/>
              <a:t>2/23/13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3BCA6-A43A-3049-962B-8CB10DD91F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EB352-7B93-6A4A-9BEA-71B5E0B4A9DE}" type="datetimeFigureOut">
              <a:rPr lang="en-US" smtClean="0"/>
              <a:pPr/>
              <a:t>2/23/13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3BCA6-A43A-3049-962B-8CB10DD91F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EB352-7B93-6A4A-9BEA-71B5E0B4A9DE}" type="datetimeFigureOut">
              <a:rPr lang="en-US" smtClean="0"/>
              <a:pPr/>
              <a:t>2/23/13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3BCA6-A43A-3049-962B-8CB10DD91F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EB352-7B93-6A4A-9BEA-71B5E0B4A9DE}" type="datetimeFigureOut">
              <a:rPr lang="en-US" smtClean="0"/>
              <a:pPr/>
              <a:t>2/23/13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3BCA6-A43A-3049-962B-8CB10DD91F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EB352-7B93-6A4A-9BEA-71B5E0B4A9DE}" type="datetimeFigureOut">
              <a:rPr lang="en-US" smtClean="0"/>
              <a:pPr/>
              <a:t>2/23/13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3BCA6-A43A-3049-962B-8CB10DD91F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EB352-7B93-6A4A-9BEA-71B5E0B4A9DE}" type="datetimeFigureOut">
              <a:rPr lang="en-US" smtClean="0"/>
              <a:pPr/>
              <a:t>2/23/13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3BCA6-A43A-3049-962B-8CB10DD91F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EB352-7B93-6A4A-9BEA-71B5E0B4A9DE}" type="datetimeFigureOut">
              <a:rPr lang="en-US" smtClean="0"/>
              <a:pPr/>
              <a:t>2/23/13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3BCA6-A43A-3049-962B-8CB10DD91F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EB352-7B93-6A4A-9BEA-71B5E0B4A9DE}" type="datetimeFigureOut">
              <a:rPr lang="en-US" smtClean="0"/>
              <a:pPr/>
              <a:t>2/23/13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3BCA6-A43A-3049-962B-8CB10DD91F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EB352-7B93-6A4A-9BEA-71B5E0B4A9DE}" type="datetimeFigureOut">
              <a:rPr lang="en-US" smtClean="0"/>
              <a:pPr/>
              <a:t>2/23/13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3BCA6-A43A-3049-962B-8CB10DD91F4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531131"/>
          </a:xfrm>
        </p:spPr>
        <p:txBody>
          <a:bodyPr>
            <a:noAutofit/>
          </a:bodyPr>
          <a:lstStyle/>
          <a:p>
            <a:r>
              <a:rPr lang="en-US" sz="7200" dirty="0" smtClean="0"/>
              <a:t>Suffixes</a:t>
            </a:r>
            <a:br>
              <a:rPr lang="en-US" sz="7200" dirty="0" smtClean="0"/>
            </a:br>
            <a:r>
              <a:rPr lang="en-US" sz="7200" dirty="0" smtClean="0"/>
              <a:t>-</a:t>
            </a:r>
            <a:r>
              <a:rPr lang="en-US" sz="7200" dirty="0" err="1" smtClean="0"/>
              <a:t>y</a:t>
            </a:r>
            <a:r>
              <a:rPr lang="en-US" sz="7200" dirty="0" smtClean="0"/>
              <a:t>, -</a:t>
            </a:r>
            <a:r>
              <a:rPr lang="en-US" sz="7200" dirty="0" err="1" smtClean="0"/>
              <a:t>ly</a:t>
            </a:r>
            <a:r>
              <a:rPr lang="en-US" sz="7200" dirty="0" smtClean="0"/>
              <a:t> and -</a:t>
            </a:r>
            <a:r>
              <a:rPr lang="en-US" sz="7200" dirty="0" err="1" smtClean="0"/>
              <a:t>ful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painful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smtClean="0"/>
              <a:t>A cavity can be painful.</a:t>
            </a:r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r>
              <a:rPr lang="en-US" sz="4000" dirty="0" smtClean="0"/>
              <a:t>Painful means:  full of ___________.</a:t>
            </a:r>
          </a:p>
          <a:p>
            <a:pPr algn="ctr">
              <a:buNone/>
            </a:pPr>
            <a:endParaRPr lang="en-US" sz="4000" dirty="0"/>
          </a:p>
        </p:txBody>
      </p:sp>
      <p:pic>
        <p:nvPicPr>
          <p:cNvPr id="4" name="Picture 3" descr="images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1675" y="3638424"/>
            <a:ext cx="3219576" cy="321957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friendly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3800" dirty="0" smtClean="0"/>
              <a:t>These two animals are friendly.</a:t>
            </a:r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r>
              <a:rPr lang="en-US" sz="3800" dirty="0" smtClean="0"/>
              <a:t>Friendly means: in the way of a ______.</a:t>
            </a:r>
          </a:p>
          <a:p>
            <a:pPr algn="ctr">
              <a:buNone/>
            </a:pPr>
            <a:endParaRPr lang="en-US" sz="3800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6345" y="3433361"/>
            <a:ext cx="4020228" cy="342463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5643"/>
          </a:xfrm>
        </p:spPr>
        <p:txBody>
          <a:bodyPr/>
          <a:lstStyle/>
          <a:p>
            <a:r>
              <a:rPr lang="en-US" b="1" dirty="0" smtClean="0"/>
              <a:t>cheerfully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282"/>
            <a:ext cx="8229600" cy="49258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800" dirty="0" smtClean="0"/>
              <a:t>The hikers jumped up cheerfully when they reached the top.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3800" dirty="0" smtClean="0"/>
              <a:t>Cheerfully means:  in a way that is full of ________.</a:t>
            </a:r>
            <a:endParaRPr lang="en-US" sz="3800" dirty="0"/>
          </a:p>
        </p:txBody>
      </p:sp>
      <p:pic>
        <p:nvPicPr>
          <p:cNvPr id="6" name="Picture 5" descr="images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2232" y="3628756"/>
            <a:ext cx="2148914" cy="322924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What are suffixes?		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400" dirty="0" smtClean="0"/>
              <a:t>Suffixes are parts of a word that are added at the end of a base word.</a:t>
            </a:r>
          </a:p>
          <a:p>
            <a:pPr>
              <a:buNone/>
            </a:pPr>
            <a:endParaRPr lang="en-US" sz="3400" dirty="0" smtClean="0"/>
          </a:p>
          <a:p>
            <a:r>
              <a:rPr lang="en-US" sz="3400" dirty="0" smtClean="0"/>
              <a:t>They add to the meaning of the base word.</a:t>
            </a:r>
          </a:p>
          <a:p>
            <a:endParaRPr lang="en-US" sz="3400" dirty="0" smtClean="0"/>
          </a:p>
          <a:p>
            <a:r>
              <a:rPr lang="en-US" sz="3400" dirty="0" smtClean="0"/>
              <a:t>For example, “sandy” means “having sand,” “safely” means “in a safe way” and “hopeful” means “full of hope.”</a:t>
            </a:r>
            <a:endParaRPr lang="en-US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/>
            </a:r>
            <a:br>
              <a:rPr lang="en-US" sz="9600" dirty="0" smtClean="0"/>
            </a:br>
            <a:r>
              <a:rPr lang="en-US" sz="9600" dirty="0" smtClean="0"/>
              <a:t/>
            </a:r>
            <a:br>
              <a:rPr lang="en-US" sz="9600" dirty="0" smtClean="0"/>
            </a:br>
            <a:r>
              <a:rPr lang="en-US" sz="9600" dirty="0" smtClean="0">
                <a:latin typeface="Chalkduster"/>
                <a:cs typeface="Chalkduster"/>
              </a:rPr>
              <a:t/>
            </a:r>
            <a:br>
              <a:rPr lang="en-US" sz="9600" dirty="0" smtClean="0">
                <a:latin typeface="Chalkduster"/>
                <a:cs typeface="Chalkduster"/>
              </a:rPr>
            </a:br>
            <a:r>
              <a:rPr lang="en-US" sz="9600" dirty="0" smtClean="0">
                <a:latin typeface="Chalkduster"/>
                <a:cs typeface="Chalkduster"/>
              </a:rPr>
              <a:t>Let’s</a:t>
            </a:r>
            <a:br>
              <a:rPr lang="en-US" sz="9600" dirty="0" smtClean="0">
                <a:latin typeface="Chalkduster"/>
                <a:cs typeface="Chalkduster"/>
              </a:rPr>
            </a:br>
            <a:r>
              <a:rPr lang="en-US" sz="9600" dirty="0" smtClean="0">
                <a:latin typeface="Chalkduster"/>
                <a:cs typeface="Chalkduster"/>
              </a:rPr>
              <a:t> Practice!</a:t>
            </a:r>
            <a:endParaRPr lang="en-US" sz="9600" dirty="0">
              <a:latin typeface="Chalkduster"/>
              <a:cs typeface="Chalkdus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4096"/>
            <a:ext cx="8229600" cy="2225471"/>
          </a:xfrm>
        </p:spPr>
        <p:txBody>
          <a:bodyPr>
            <a:noAutofit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b="1" dirty="0" smtClean="0"/>
              <a:t>quickly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A cheetah runs quickly.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Quickly means:  in a __________ way.</a:t>
            </a:r>
            <a:br>
              <a:rPr lang="en-US" sz="4000" dirty="0" smtClean="0"/>
            </a:br>
            <a:endParaRPr lang="en-US" sz="4000" dirty="0"/>
          </a:p>
        </p:txBody>
      </p:sp>
      <p:pic>
        <p:nvPicPr>
          <p:cNvPr id="4" name="Content Placeholder 3" descr="images4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099" r="-18099"/>
          <a:stretch>
            <a:fillRect/>
          </a:stretch>
        </p:blipFill>
        <p:spPr>
          <a:xfrm>
            <a:off x="1330635" y="3349621"/>
            <a:ext cx="6379317" cy="35083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slowly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					</a:t>
            </a:r>
            <a:r>
              <a:rPr lang="en-US" sz="4000" dirty="0" smtClean="0"/>
              <a:t>A turtle walks slowly.</a:t>
            </a:r>
          </a:p>
          <a:p>
            <a:pPr>
              <a:buNone/>
            </a:pPr>
            <a:endParaRPr lang="en-US" sz="2400" dirty="0" smtClean="0"/>
          </a:p>
          <a:p>
            <a:pPr algn="ctr">
              <a:buNone/>
            </a:pPr>
            <a:r>
              <a:rPr lang="en-US" sz="4000" dirty="0" smtClean="0"/>
              <a:t>Slowly means:  in a ___________ way.</a:t>
            </a:r>
          </a:p>
          <a:p>
            <a:endParaRPr lang="en-US" sz="4000" dirty="0"/>
          </a:p>
        </p:txBody>
      </p:sp>
      <p:pic>
        <p:nvPicPr>
          <p:cNvPr id="4" name="Picture 3" descr="images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340" y="3558972"/>
            <a:ext cx="4117014" cy="30837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colorful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smtClean="0"/>
              <a:t>These are colorful candies.</a:t>
            </a:r>
          </a:p>
          <a:p>
            <a:pPr>
              <a:buNone/>
            </a:pPr>
            <a:endParaRPr lang="en-US" sz="2400" dirty="0" smtClean="0"/>
          </a:p>
          <a:p>
            <a:pPr algn="ctr">
              <a:buNone/>
            </a:pPr>
            <a:r>
              <a:rPr lang="en-US" sz="4000" dirty="0" smtClean="0"/>
              <a:t>Colorful means:  full of ___________.</a:t>
            </a:r>
          </a:p>
          <a:p>
            <a:pPr>
              <a:buNone/>
            </a:pPr>
            <a:endParaRPr lang="en-US" sz="4000" dirty="0"/>
          </a:p>
        </p:txBody>
      </p:sp>
      <p:pic>
        <p:nvPicPr>
          <p:cNvPr id="4" name="Picture 3" descr="colorful_candys-wi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976" y="3614157"/>
            <a:ext cx="5190149" cy="32438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helpful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smtClean="0"/>
              <a:t>Firefighters are helpful people.</a:t>
            </a:r>
          </a:p>
          <a:p>
            <a:pPr algn="ctr">
              <a:buNone/>
            </a:pPr>
            <a:endParaRPr lang="en-US" sz="2400" dirty="0" smtClean="0"/>
          </a:p>
          <a:p>
            <a:pPr>
              <a:buNone/>
            </a:pPr>
            <a:r>
              <a:rPr lang="en-US" sz="4000" dirty="0" smtClean="0"/>
              <a:t>Helpful means:  having a lot of ways to ___________.</a:t>
            </a:r>
          </a:p>
          <a:p>
            <a:pPr algn="ctr">
              <a:buNone/>
            </a:pPr>
            <a:endParaRPr lang="en-US" sz="4000" dirty="0"/>
          </a:p>
        </p:txBody>
      </p:sp>
      <p:pic>
        <p:nvPicPr>
          <p:cNvPr id="4" name="Picture 3" descr="8648508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324" y="3460901"/>
            <a:ext cx="4718818" cy="3145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rocky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smtClean="0"/>
              <a:t>This beach is too rocky.</a:t>
            </a:r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r>
              <a:rPr lang="en-US" sz="4000" dirty="0" smtClean="0"/>
              <a:t>Rocky means:  having</a:t>
            </a:r>
            <a:r>
              <a:rPr lang="en-US" sz="4000" dirty="0" smtClean="0"/>
              <a:t> a lot of _______</a:t>
            </a:r>
            <a:r>
              <a:rPr lang="en-US" sz="4000" dirty="0" smtClean="0"/>
              <a:t>.</a:t>
            </a:r>
          </a:p>
          <a:p>
            <a:pPr algn="ctr">
              <a:buNone/>
            </a:pPr>
            <a:endParaRPr lang="en-US" sz="4000" dirty="0"/>
          </a:p>
        </p:txBody>
      </p:sp>
      <p:pic>
        <p:nvPicPr>
          <p:cNvPr id="4" name="Picture 3" descr="Rocky-Bea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987" y="3545016"/>
            <a:ext cx="4194002" cy="3145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sadly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3800" dirty="0" smtClean="0"/>
              <a:t>The girl sat sadly in the car as her family drove away from their old house.</a:t>
            </a:r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r>
              <a:rPr lang="en-US" sz="3800" dirty="0" smtClean="0"/>
              <a:t>Sadly means:  in a ________ way.</a:t>
            </a:r>
          </a:p>
          <a:p>
            <a:pPr algn="ctr">
              <a:buNone/>
            </a:pPr>
            <a:endParaRPr lang="en-US" sz="3800" dirty="0"/>
          </a:p>
        </p:txBody>
      </p:sp>
      <p:pic>
        <p:nvPicPr>
          <p:cNvPr id="7" name="Picture 6" descr="Sad_girl_by_Foto_fro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7346" y="4107524"/>
            <a:ext cx="4112008" cy="2750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251</Words>
  <Application>Microsoft Macintosh PowerPoint</Application>
  <PresentationFormat>On-screen Show (4:3)</PresentationFormat>
  <Paragraphs>41</Paragraphs>
  <Slides>12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Suffixes -y, -ly and -ful</vt:lpstr>
      <vt:lpstr>What are suffixes?  </vt:lpstr>
      <vt:lpstr>   Let’s  Practice!</vt:lpstr>
      <vt:lpstr> quickly  A cheetah runs quickly.  Quickly means:  in a __________ way. </vt:lpstr>
      <vt:lpstr>slowly</vt:lpstr>
      <vt:lpstr>colorful</vt:lpstr>
      <vt:lpstr>helpful</vt:lpstr>
      <vt:lpstr>rocky</vt:lpstr>
      <vt:lpstr>sadly</vt:lpstr>
      <vt:lpstr>painful</vt:lpstr>
      <vt:lpstr>friendly</vt:lpstr>
      <vt:lpstr>cheerfully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Suffixes -ly and -ful</dc:title>
  <dc:creator>Kimberly Bartell</dc:creator>
  <cp:lastModifiedBy>Kimberly Bartell</cp:lastModifiedBy>
  <cp:revision>6</cp:revision>
  <dcterms:created xsi:type="dcterms:W3CDTF">2013-02-24T02:22:18Z</dcterms:created>
  <dcterms:modified xsi:type="dcterms:W3CDTF">2013-02-24T02:23:43Z</dcterms:modified>
</cp:coreProperties>
</file>